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5pPr>
    <a:lvl6pPr marL="2286000" algn="l" defTabSz="914400" rtl="0" eaLnBrk="1" latinLnBrk="0" hangingPunct="1">
      <a:defRPr kern="1200">
        <a:solidFill>
          <a:schemeClr val="tx1"/>
        </a:solidFill>
        <a:latin typeface="Arial" charset="0"/>
        <a:ea typeface="+mn-ea"/>
        <a:cs typeface="Arial Unicode MS" charset="0"/>
      </a:defRPr>
    </a:lvl6pPr>
    <a:lvl7pPr marL="2743200" algn="l" defTabSz="914400" rtl="0" eaLnBrk="1" latinLnBrk="0" hangingPunct="1">
      <a:defRPr kern="1200">
        <a:solidFill>
          <a:schemeClr val="tx1"/>
        </a:solidFill>
        <a:latin typeface="Arial" charset="0"/>
        <a:ea typeface="+mn-ea"/>
        <a:cs typeface="Arial Unicode MS" charset="0"/>
      </a:defRPr>
    </a:lvl7pPr>
    <a:lvl8pPr marL="3200400" algn="l" defTabSz="914400" rtl="0" eaLnBrk="1" latinLnBrk="0" hangingPunct="1">
      <a:defRPr kern="1200">
        <a:solidFill>
          <a:schemeClr val="tx1"/>
        </a:solidFill>
        <a:latin typeface="Arial" charset="0"/>
        <a:ea typeface="+mn-ea"/>
        <a:cs typeface="Arial Unicode MS" charset="0"/>
      </a:defRPr>
    </a:lvl8pPr>
    <a:lvl9pPr marL="3657600" algn="l" defTabSz="914400" rtl="0" eaLnBrk="1" latinLnBrk="0" hangingPunct="1">
      <a:defRPr kern="1200">
        <a:solidFill>
          <a:schemeClr val="tx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3" d="100"/>
          <a:sy n="93" d="100"/>
        </p:scale>
        <p:origin x="-234"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sldImg"/>
          </p:nvPr>
        </p:nvSpPr>
        <p:spPr bwMode="auto">
          <a:xfrm>
            <a:off x="1106488" y="812800"/>
            <a:ext cx="5343525" cy="4006850"/>
          </a:xfrm>
          <a:prstGeom prst="rect">
            <a:avLst/>
          </a:prstGeom>
          <a:noFill/>
          <a:ln w="9525" cap="flat">
            <a:noFill/>
            <a:round/>
            <a:headEnd/>
            <a:tailEnd/>
          </a:ln>
          <a:effectLst/>
        </p:spPr>
      </p:sp>
      <p:sp>
        <p:nvSpPr>
          <p:cNvPr id="2050"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ru-RU" smtClean="0"/>
          </a:p>
        </p:txBody>
      </p:sp>
      <p:sp>
        <p:nvSpPr>
          <p:cNvPr id="2051" name="Rectangle 3"/>
          <p:cNvSpPr>
            <a:spLocks noGrp="1" noChangeArrowheads="1"/>
          </p:cNvSpPr>
          <p:nvPr>
            <p:ph type="hdr"/>
          </p:nvPr>
        </p:nvSpPr>
        <p:spPr bwMode="auto">
          <a:xfrm>
            <a:off x="0"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2052" name="Rectangle 4"/>
          <p:cNvSpPr>
            <a:spLocks noGrp="1" noChangeArrowheads="1"/>
          </p:cNvSpPr>
          <p:nvPr>
            <p:ph type="dt"/>
          </p:nvPr>
        </p:nvSpPr>
        <p:spPr bwMode="auto">
          <a:xfrm>
            <a:off x="4278313"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2053" name="Rectangle 5"/>
          <p:cNvSpPr>
            <a:spLocks noGrp="1" noChangeArrowheads="1"/>
          </p:cNvSpPr>
          <p:nvPr>
            <p:ph type="ftr"/>
          </p:nvPr>
        </p:nvSpPr>
        <p:spPr bwMode="auto">
          <a:xfrm>
            <a:off x="0"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2054" name="Rectangle 6"/>
          <p:cNvSpPr>
            <a:spLocks noGrp="1" noChangeArrowheads="1"/>
          </p:cNvSpPr>
          <p:nvPr>
            <p:ph type="sldNum"/>
          </p:nvPr>
        </p:nvSpPr>
        <p:spPr bwMode="auto">
          <a:xfrm>
            <a:off x="4278313"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BC3261E2-2C43-4F64-9CCD-B4C4E555CDA2}"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EB6652B-4B9C-423C-AE98-646016621E08}" type="slidenum">
              <a:rPr lang="en-US"/>
              <a:pPr/>
              <a:t>1</a:t>
            </a:fld>
            <a:endParaRPr lang="en-US"/>
          </a:p>
        </p:txBody>
      </p:sp>
      <p:sp>
        <p:nvSpPr>
          <p:cNvPr id="1536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536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6B28877-B267-46A6-B1F5-F3F3121AF68B}" type="slidenum">
              <a:rPr lang="en-US"/>
              <a:pPr/>
              <a:t>10</a:t>
            </a:fld>
            <a:endParaRPr lang="en-US"/>
          </a:p>
        </p:txBody>
      </p:sp>
      <p:sp>
        <p:nvSpPr>
          <p:cNvPr id="2457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457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FDC9599-2776-4C09-9B65-EE796CDCD0A4}" type="slidenum">
              <a:rPr lang="en-US"/>
              <a:pPr/>
              <a:t>11</a:t>
            </a:fld>
            <a:endParaRPr lang="en-US"/>
          </a:p>
        </p:txBody>
      </p:sp>
      <p:sp>
        <p:nvSpPr>
          <p:cNvPr id="2560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560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9CF3F5A-0F4D-4B63-B5B1-92AD8BC24442}" type="slidenum">
              <a:rPr lang="en-US"/>
              <a:pPr/>
              <a:t>12</a:t>
            </a:fld>
            <a:endParaRPr lang="en-US"/>
          </a:p>
        </p:txBody>
      </p:sp>
      <p:sp>
        <p:nvSpPr>
          <p:cNvPr id="2662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662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93B32C7-61B5-4898-B6C9-05BFC8DFC3EB}" type="slidenum">
              <a:rPr lang="en-US"/>
              <a:pPr/>
              <a:t>2</a:t>
            </a:fld>
            <a:endParaRPr lang="en-US"/>
          </a:p>
        </p:txBody>
      </p:sp>
      <p:sp>
        <p:nvSpPr>
          <p:cNvPr id="1638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638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B588D79-3009-4474-8719-290F5E4824EC}" type="slidenum">
              <a:rPr lang="en-US"/>
              <a:pPr/>
              <a:t>3</a:t>
            </a:fld>
            <a:endParaRPr lang="en-US"/>
          </a:p>
        </p:txBody>
      </p:sp>
      <p:sp>
        <p:nvSpPr>
          <p:cNvPr id="1740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741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A95E001-006E-4D40-B048-A5B018D9466A}" type="slidenum">
              <a:rPr lang="en-US"/>
              <a:pPr/>
              <a:t>4</a:t>
            </a:fld>
            <a:endParaRPr lang="en-US"/>
          </a:p>
        </p:txBody>
      </p:sp>
      <p:sp>
        <p:nvSpPr>
          <p:cNvPr id="1843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843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A92E6B1-1FA1-4593-9EFB-19B9D4691BEC}" type="slidenum">
              <a:rPr lang="en-US"/>
              <a:pPr/>
              <a:t>5</a:t>
            </a:fld>
            <a:endParaRPr lang="en-US"/>
          </a:p>
        </p:txBody>
      </p:sp>
      <p:sp>
        <p:nvSpPr>
          <p:cNvPr id="1945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945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6BCEB0-CA85-4C8C-B66D-501DFDF62253}" type="slidenum">
              <a:rPr lang="en-US"/>
              <a:pPr/>
              <a:t>6</a:t>
            </a:fld>
            <a:endParaRPr lang="en-US"/>
          </a:p>
        </p:txBody>
      </p:sp>
      <p:sp>
        <p:nvSpPr>
          <p:cNvPr id="2048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048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0760D0E-3E7C-401A-8286-3DAD920ABDEA}" type="slidenum">
              <a:rPr lang="en-US"/>
              <a:pPr/>
              <a:t>7</a:t>
            </a:fld>
            <a:endParaRPr lang="en-US"/>
          </a:p>
        </p:txBody>
      </p:sp>
      <p:sp>
        <p:nvSpPr>
          <p:cNvPr id="2150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150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A59C601-F33D-496A-AFF2-83FB3CF78035}" type="slidenum">
              <a:rPr lang="en-US"/>
              <a:pPr/>
              <a:t>8</a:t>
            </a:fld>
            <a:endParaRPr lang="en-US"/>
          </a:p>
        </p:txBody>
      </p:sp>
      <p:sp>
        <p:nvSpPr>
          <p:cNvPr id="2252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253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B0B73D4-7FD0-483C-9274-22B658D53A20}" type="slidenum">
              <a:rPr lang="en-US"/>
              <a:pPr/>
              <a:t>9</a:t>
            </a:fld>
            <a:endParaRPr lang="en-US"/>
          </a:p>
        </p:txBody>
      </p:sp>
      <p:sp>
        <p:nvSpPr>
          <p:cNvPr id="2355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355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2347913"/>
            <a:ext cx="8569325" cy="16208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en-US"/>
          </a:p>
        </p:txBody>
      </p:sp>
      <p:sp>
        <p:nvSpPr>
          <p:cNvPr id="5" name="Нижний колонтитул 4"/>
          <p:cNvSpPr>
            <a:spLocks noGrp="1"/>
          </p:cNvSpPr>
          <p:nvPr>
            <p:ph type="ftr" idx="11"/>
          </p:nvPr>
        </p:nvSpPr>
        <p:spPr/>
        <p:txBody>
          <a:bodyPr/>
          <a:lstStyle>
            <a:lvl1pPr>
              <a:defRPr/>
            </a:lvl1pPr>
          </a:lstStyle>
          <a:p>
            <a:endParaRPr lang="en-US"/>
          </a:p>
        </p:txBody>
      </p:sp>
      <p:sp>
        <p:nvSpPr>
          <p:cNvPr id="6" name="Номер слайда 5"/>
          <p:cNvSpPr>
            <a:spLocks noGrp="1"/>
          </p:cNvSpPr>
          <p:nvPr>
            <p:ph type="sldNum" idx="12"/>
          </p:nvPr>
        </p:nvSpPr>
        <p:spPr/>
        <p:txBody>
          <a:bodyPr/>
          <a:lstStyle>
            <a:lvl1pPr>
              <a:defRPr/>
            </a:lvl1pPr>
          </a:lstStyle>
          <a:p>
            <a:fld id="{A8775B8E-7A93-4FC5-82D2-8871F267E44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p>
        </p:txBody>
      </p:sp>
      <p:sp>
        <p:nvSpPr>
          <p:cNvPr id="5" name="Нижний колонтитул 4"/>
          <p:cNvSpPr>
            <a:spLocks noGrp="1"/>
          </p:cNvSpPr>
          <p:nvPr>
            <p:ph type="ftr" idx="11"/>
          </p:nvPr>
        </p:nvSpPr>
        <p:spPr/>
        <p:txBody>
          <a:bodyPr/>
          <a:lstStyle>
            <a:lvl1pPr>
              <a:defRPr/>
            </a:lvl1pPr>
          </a:lstStyle>
          <a:p>
            <a:endParaRPr lang="en-US"/>
          </a:p>
        </p:txBody>
      </p:sp>
      <p:sp>
        <p:nvSpPr>
          <p:cNvPr id="6" name="Номер слайда 5"/>
          <p:cNvSpPr>
            <a:spLocks noGrp="1"/>
          </p:cNvSpPr>
          <p:nvPr>
            <p:ph type="sldNum" idx="12"/>
          </p:nvPr>
        </p:nvSpPr>
        <p:spPr/>
        <p:txBody>
          <a:bodyPr/>
          <a:lstStyle>
            <a:lvl1pPr>
              <a:defRPr/>
            </a:lvl1pPr>
          </a:lstStyle>
          <a:p>
            <a:fld id="{C0C5F2E8-F215-43B3-97B8-DDF5547FE5D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5675" y="301625"/>
            <a:ext cx="2266950" cy="64547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301625"/>
            <a:ext cx="6650037" cy="64547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p>
        </p:txBody>
      </p:sp>
      <p:sp>
        <p:nvSpPr>
          <p:cNvPr id="5" name="Нижний колонтитул 4"/>
          <p:cNvSpPr>
            <a:spLocks noGrp="1"/>
          </p:cNvSpPr>
          <p:nvPr>
            <p:ph type="ftr" idx="11"/>
          </p:nvPr>
        </p:nvSpPr>
        <p:spPr/>
        <p:txBody>
          <a:bodyPr/>
          <a:lstStyle>
            <a:lvl1pPr>
              <a:defRPr/>
            </a:lvl1pPr>
          </a:lstStyle>
          <a:p>
            <a:endParaRPr lang="en-US"/>
          </a:p>
        </p:txBody>
      </p:sp>
      <p:sp>
        <p:nvSpPr>
          <p:cNvPr id="6" name="Номер слайда 5"/>
          <p:cNvSpPr>
            <a:spLocks noGrp="1"/>
          </p:cNvSpPr>
          <p:nvPr>
            <p:ph type="sldNum" idx="12"/>
          </p:nvPr>
        </p:nvSpPr>
        <p:spPr/>
        <p:txBody>
          <a:bodyPr/>
          <a:lstStyle>
            <a:lvl1pPr>
              <a:defRPr/>
            </a:lvl1pPr>
          </a:lstStyle>
          <a:p>
            <a:fld id="{2E4BFC5F-E7F0-48D9-BE02-4BDC4D6F8A7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p>
        </p:txBody>
      </p:sp>
      <p:sp>
        <p:nvSpPr>
          <p:cNvPr id="5" name="Нижний колонтитул 4"/>
          <p:cNvSpPr>
            <a:spLocks noGrp="1"/>
          </p:cNvSpPr>
          <p:nvPr>
            <p:ph type="ftr" idx="11"/>
          </p:nvPr>
        </p:nvSpPr>
        <p:spPr/>
        <p:txBody>
          <a:bodyPr/>
          <a:lstStyle>
            <a:lvl1pPr>
              <a:defRPr/>
            </a:lvl1pPr>
          </a:lstStyle>
          <a:p>
            <a:endParaRPr lang="en-US"/>
          </a:p>
        </p:txBody>
      </p:sp>
      <p:sp>
        <p:nvSpPr>
          <p:cNvPr id="6" name="Номер слайда 5"/>
          <p:cNvSpPr>
            <a:spLocks noGrp="1"/>
          </p:cNvSpPr>
          <p:nvPr>
            <p:ph type="sldNum" idx="12"/>
          </p:nvPr>
        </p:nvSpPr>
        <p:spPr/>
        <p:txBody>
          <a:bodyPr/>
          <a:lstStyle>
            <a:lvl1pPr>
              <a:defRPr/>
            </a:lvl1pPr>
          </a:lstStyle>
          <a:p>
            <a:fld id="{E3CC7AFA-DC5D-4FC4-BA10-229DE40AA78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4857750"/>
            <a:ext cx="8567738" cy="15017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en-US"/>
          </a:p>
        </p:txBody>
      </p:sp>
      <p:sp>
        <p:nvSpPr>
          <p:cNvPr id="5" name="Нижний колонтитул 4"/>
          <p:cNvSpPr>
            <a:spLocks noGrp="1"/>
          </p:cNvSpPr>
          <p:nvPr>
            <p:ph type="ftr" idx="11"/>
          </p:nvPr>
        </p:nvSpPr>
        <p:spPr/>
        <p:txBody>
          <a:bodyPr/>
          <a:lstStyle>
            <a:lvl1pPr>
              <a:defRPr/>
            </a:lvl1pPr>
          </a:lstStyle>
          <a:p>
            <a:endParaRPr lang="en-US"/>
          </a:p>
        </p:txBody>
      </p:sp>
      <p:sp>
        <p:nvSpPr>
          <p:cNvPr id="6" name="Номер слайда 5"/>
          <p:cNvSpPr>
            <a:spLocks noGrp="1"/>
          </p:cNvSpPr>
          <p:nvPr>
            <p:ph type="sldNum" idx="12"/>
          </p:nvPr>
        </p:nvSpPr>
        <p:spPr/>
        <p:txBody>
          <a:bodyPr/>
          <a:lstStyle>
            <a:lvl1pPr>
              <a:defRPr/>
            </a:lvl1pPr>
          </a:lstStyle>
          <a:p>
            <a:fld id="{DCB8D072-BBCB-4C87-9C0F-6A67C9FCCBF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en-US"/>
          </a:p>
        </p:txBody>
      </p:sp>
      <p:sp>
        <p:nvSpPr>
          <p:cNvPr id="6" name="Нижний колонтитул 5"/>
          <p:cNvSpPr>
            <a:spLocks noGrp="1"/>
          </p:cNvSpPr>
          <p:nvPr>
            <p:ph type="ftr" idx="11"/>
          </p:nvPr>
        </p:nvSpPr>
        <p:spPr/>
        <p:txBody>
          <a:bodyPr/>
          <a:lstStyle>
            <a:lvl1pPr>
              <a:defRPr/>
            </a:lvl1pPr>
          </a:lstStyle>
          <a:p>
            <a:endParaRPr lang="en-US"/>
          </a:p>
        </p:txBody>
      </p:sp>
      <p:sp>
        <p:nvSpPr>
          <p:cNvPr id="7" name="Номер слайда 6"/>
          <p:cNvSpPr>
            <a:spLocks noGrp="1"/>
          </p:cNvSpPr>
          <p:nvPr>
            <p:ph type="sldNum" idx="12"/>
          </p:nvPr>
        </p:nvSpPr>
        <p:spPr/>
        <p:txBody>
          <a:bodyPr/>
          <a:lstStyle>
            <a:lvl1pPr>
              <a:defRPr/>
            </a:lvl1pPr>
          </a:lstStyle>
          <a:p>
            <a:fld id="{2D196FC6-DDEB-43F5-AA34-198A9677721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3213"/>
            <a:ext cx="9072563" cy="12588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en-US"/>
          </a:p>
        </p:txBody>
      </p:sp>
      <p:sp>
        <p:nvSpPr>
          <p:cNvPr id="8" name="Нижний колонтитул 7"/>
          <p:cNvSpPr>
            <a:spLocks noGrp="1"/>
          </p:cNvSpPr>
          <p:nvPr>
            <p:ph type="ftr" idx="11"/>
          </p:nvPr>
        </p:nvSpPr>
        <p:spPr/>
        <p:txBody>
          <a:bodyPr/>
          <a:lstStyle>
            <a:lvl1pPr>
              <a:defRPr/>
            </a:lvl1pPr>
          </a:lstStyle>
          <a:p>
            <a:endParaRPr lang="en-US"/>
          </a:p>
        </p:txBody>
      </p:sp>
      <p:sp>
        <p:nvSpPr>
          <p:cNvPr id="9" name="Номер слайда 8"/>
          <p:cNvSpPr>
            <a:spLocks noGrp="1"/>
          </p:cNvSpPr>
          <p:nvPr>
            <p:ph type="sldNum" idx="12"/>
          </p:nvPr>
        </p:nvSpPr>
        <p:spPr/>
        <p:txBody>
          <a:bodyPr/>
          <a:lstStyle>
            <a:lvl1pPr>
              <a:defRPr/>
            </a:lvl1pPr>
          </a:lstStyle>
          <a:p>
            <a:fld id="{D520E994-6FF6-4299-90E8-57A312F552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en-US"/>
          </a:p>
        </p:txBody>
      </p:sp>
      <p:sp>
        <p:nvSpPr>
          <p:cNvPr id="4" name="Нижний колонтитул 3"/>
          <p:cNvSpPr>
            <a:spLocks noGrp="1"/>
          </p:cNvSpPr>
          <p:nvPr>
            <p:ph type="ftr" idx="11"/>
          </p:nvPr>
        </p:nvSpPr>
        <p:spPr/>
        <p:txBody>
          <a:bodyPr/>
          <a:lstStyle>
            <a:lvl1pPr>
              <a:defRPr/>
            </a:lvl1pPr>
          </a:lstStyle>
          <a:p>
            <a:endParaRPr lang="en-US"/>
          </a:p>
        </p:txBody>
      </p:sp>
      <p:sp>
        <p:nvSpPr>
          <p:cNvPr id="5" name="Номер слайда 4"/>
          <p:cNvSpPr>
            <a:spLocks noGrp="1"/>
          </p:cNvSpPr>
          <p:nvPr>
            <p:ph type="sldNum" idx="12"/>
          </p:nvPr>
        </p:nvSpPr>
        <p:spPr/>
        <p:txBody>
          <a:bodyPr/>
          <a:lstStyle>
            <a:lvl1pPr>
              <a:defRPr/>
            </a:lvl1pPr>
          </a:lstStyle>
          <a:p>
            <a:fld id="{C43597D8-D1E3-411D-94F6-AD97CA31E76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en-US"/>
          </a:p>
        </p:txBody>
      </p:sp>
      <p:sp>
        <p:nvSpPr>
          <p:cNvPr id="3" name="Нижний колонтитул 2"/>
          <p:cNvSpPr>
            <a:spLocks noGrp="1"/>
          </p:cNvSpPr>
          <p:nvPr>
            <p:ph type="ftr" idx="11"/>
          </p:nvPr>
        </p:nvSpPr>
        <p:spPr/>
        <p:txBody>
          <a:bodyPr/>
          <a:lstStyle>
            <a:lvl1pPr>
              <a:defRPr/>
            </a:lvl1pPr>
          </a:lstStyle>
          <a:p>
            <a:endParaRPr lang="en-US"/>
          </a:p>
        </p:txBody>
      </p:sp>
      <p:sp>
        <p:nvSpPr>
          <p:cNvPr id="4" name="Номер слайда 3"/>
          <p:cNvSpPr>
            <a:spLocks noGrp="1"/>
          </p:cNvSpPr>
          <p:nvPr>
            <p:ph type="sldNum" idx="12"/>
          </p:nvPr>
        </p:nvSpPr>
        <p:spPr/>
        <p:txBody>
          <a:bodyPr/>
          <a:lstStyle>
            <a:lvl1pPr>
              <a:defRPr/>
            </a:lvl1pPr>
          </a:lstStyle>
          <a:p>
            <a:fld id="{65E7E69F-0C20-43F3-B924-104085C4C66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1625"/>
            <a:ext cx="3316288" cy="127952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en-US"/>
          </a:p>
        </p:txBody>
      </p:sp>
      <p:sp>
        <p:nvSpPr>
          <p:cNvPr id="6" name="Нижний колонтитул 5"/>
          <p:cNvSpPr>
            <a:spLocks noGrp="1"/>
          </p:cNvSpPr>
          <p:nvPr>
            <p:ph type="ftr" idx="11"/>
          </p:nvPr>
        </p:nvSpPr>
        <p:spPr/>
        <p:txBody>
          <a:bodyPr/>
          <a:lstStyle>
            <a:lvl1pPr>
              <a:defRPr/>
            </a:lvl1pPr>
          </a:lstStyle>
          <a:p>
            <a:endParaRPr lang="en-US"/>
          </a:p>
        </p:txBody>
      </p:sp>
      <p:sp>
        <p:nvSpPr>
          <p:cNvPr id="7" name="Номер слайда 6"/>
          <p:cNvSpPr>
            <a:spLocks noGrp="1"/>
          </p:cNvSpPr>
          <p:nvPr>
            <p:ph type="sldNum" idx="12"/>
          </p:nvPr>
        </p:nvSpPr>
        <p:spPr/>
        <p:txBody>
          <a:bodyPr/>
          <a:lstStyle>
            <a:lvl1pPr>
              <a:defRPr/>
            </a:lvl1pPr>
          </a:lstStyle>
          <a:p>
            <a:fld id="{86598D61-A61A-405A-A656-602C13E7517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5291138"/>
            <a:ext cx="6048375" cy="6254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en-US"/>
          </a:p>
        </p:txBody>
      </p:sp>
      <p:sp>
        <p:nvSpPr>
          <p:cNvPr id="6" name="Нижний колонтитул 5"/>
          <p:cNvSpPr>
            <a:spLocks noGrp="1"/>
          </p:cNvSpPr>
          <p:nvPr>
            <p:ph type="ftr" idx="11"/>
          </p:nvPr>
        </p:nvSpPr>
        <p:spPr/>
        <p:txBody>
          <a:bodyPr/>
          <a:lstStyle>
            <a:lvl1pPr>
              <a:defRPr/>
            </a:lvl1pPr>
          </a:lstStyle>
          <a:p>
            <a:endParaRPr lang="en-US"/>
          </a:p>
        </p:txBody>
      </p:sp>
      <p:sp>
        <p:nvSpPr>
          <p:cNvPr id="7" name="Номер слайда 6"/>
          <p:cNvSpPr>
            <a:spLocks noGrp="1"/>
          </p:cNvSpPr>
          <p:nvPr>
            <p:ph type="sldNum" idx="12"/>
          </p:nvPr>
        </p:nvSpPr>
        <p:spPr/>
        <p:txBody>
          <a:bodyPr/>
          <a:lstStyle>
            <a:lvl1pPr>
              <a:defRPr/>
            </a:lvl1pPr>
          </a:lstStyle>
          <a:p>
            <a:fld id="{F5C4BF43-6B61-4917-BF66-7DF953B6791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Для правки текста заголовка щелкните мышью</a:t>
            </a:r>
          </a:p>
        </p:txBody>
      </p:sp>
      <p:sp>
        <p:nvSpPr>
          <p:cNvPr id="1026" name="Rectangle 2"/>
          <p:cNvSpPr>
            <a:spLocks noGrp="1" noChangeArrowheads="1"/>
          </p:cNvSpPr>
          <p:nvPr>
            <p:ph type="body" idx="1"/>
          </p:nvPr>
        </p:nvSpPr>
        <p:spPr bwMode="auto">
          <a:xfrm>
            <a:off x="503238" y="1768475"/>
            <a:ext cx="9069387" cy="4987925"/>
          </a:xfrm>
          <a:prstGeom prst="rect">
            <a:avLst/>
          </a:prstGeom>
          <a:noFill/>
          <a:ln w="9525" cap="flat">
            <a:noFill/>
            <a:round/>
            <a:headEnd/>
            <a:tailEnd/>
          </a:ln>
          <a:effectLst/>
        </p:spPr>
        <p:txBody>
          <a:bodyPr vert="horz" wrap="square" lIns="0" tIns="28224"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1027" name="Rectangle 3"/>
          <p:cNvSpPr>
            <a:spLocks noGrp="1" noChangeArrowheads="1"/>
          </p:cNvSpPr>
          <p:nvPr>
            <p:ph type="dt"/>
          </p:nvPr>
        </p:nvSpPr>
        <p:spPr bwMode="auto">
          <a:xfrm>
            <a:off x="503238" y="6886575"/>
            <a:ext cx="2346325" cy="5191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FFFFFF"/>
                </a:solidFill>
                <a:latin typeface="Times New Roman" pitchFamily="16" charset="0"/>
              </a:defRPr>
            </a:lvl1pPr>
          </a:lstStyle>
          <a:p>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FFFFFF"/>
                </a:solidFill>
                <a:latin typeface="Times New Roman" pitchFamily="16" charset="0"/>
              </a:defRPr>
            </a:lvl1pPr>
          </a:lstStyle>
          <a:p>
            <a:endParaRPr lang="en-US"/>
          </a:p>
        </p:txBody>
      </p:sp>
      <p:sp>
        <p:nvSpPr>
          <p:cNvPr id="1029" name="Rectangle 5"/>
          <p:cNvSpPr>
            <a:spLocks noGrp="1" noChangeArrowheads="1"/>
          </p:cNvSpPr>
          <p:nvPr>
            <p:ph type="sldNum"/>
          </p:nvPr>
        </p:nvSpPr>
        <p:spPr bwMode="auto">
          <a:xfrm>
            <a:off x="7227888" y="6886575"/>
            <a:ext cx="2346325" cy="5191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FFFFFF"/>
                </a:solidFill>
                <a:latin typeface="Times New Roman" pitchFamily="16" charset="0"/>
              </a:defRPr>
            </a:lvl1pPr>
          </a:lstStyle>
          <a:p>
            <a:fld id="{F80D6068-28D7-4BF4-B1D2-96E06F731B8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marL="742950" indent="-28575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2pPr>
      <a:lvl3pPr marL="1143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3pPr>
      <a:lvl4pPr marL="1600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4pPr>
      <a:lvl5pPr marL="20574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9pPr>
    </p:titleStyle>
    <p:bodyStyle>
      <a:lvl1pPr marL="342900" indent="-342900" algn="l" defTabSz="449263" rtl="0" eaLnBrk="1" fontAlgn="base" hangingPunct="1">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eaLnBrk="1" fontAlgn="base" hangingPunct="1">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eaLnBrk="1" fontAlgn="base" hangingPunct="1">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eaLnBrk="1" fontAlgn="base" hangingPunct="1">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68313" y="1079500"/>
            <a:ext cx="9070975" cy="1874838"/>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t>МЕТОДИКА ИЗУЧЕНИЯ МОЛЕКУЛЯРНОЙ ФИЗИКИ В ШКОЛЬНОМ КУРСЕ</a:t>
            </a:r>
          </a:p>
        </p:txBody>
      </p:sp>
      <p:sp>
        <p:nvSpPr>
          <p:cNvPr id="3074" name="Text Box 2"/>
          <p:cNvSpPr txBox="1">
            <a:spLocks noChangeArrowheads="1"/>
          </p:cNvSpPr>
          <p:nvPr/>
        </p:nvSpPr>
        <p:spPr bwMode="auto">
          <a:xfrm>
            <a:off x="38100" y="331788"/>
            <a:ext cx="9070975" cy="1262062"/>
          </a:xfrm>
          <a:prstGeom prst="rect">
            <a:avLst/>
          </a:prstGeom>
          <a:noFill/>
          <a:ln w="9525" cap="flat">
            <a:noFill/>
            <a:round/>
            <a:headEnd/>
            <a:tailEnd/>
          </a:ln>
          <a:effectLst/>
        </p:spPr>
        <p:txBody>
          <a:bodyPr wrap="none" anchor="ctr"/>
          <a:lstStyle/>
          <a:p>
            <a:endParaRPr lang="ru-RU"/>
          </a:p>
        </p:txBody>
      </p:sp>
      <p:sp>
        <p:nvSpPr>
          <p:cNvPr id="3075" name="Text Box 3"/>
          <p:cNvSpPr txBox="1">
            <a:spLocks noChangeArrowheads="1"/>
          </p:cNvSpPr>
          <p:nvPr/>
        </p:nvSpPr>
        <p:spPr bwMode="auto">
          <a:xfrm>
            <a:off x="38100" y="1798638"/>
            <a:ext cx="9070975" cy="4989512"/>
          </a:xfrm>
          <a:prstGeom prst="rect">
            <a:avLst/>
          </a:prstGeom>
          <a:noFill/>
          <a:ln w="9525" cap="flat">
            <a:noFill/>
            <a:round/>
            <a:headEnd/>
            <a:tailEnd/>
          </a:ln>
          <a:effectLst/>
        </p:spPr>
        <p:txBody>
          <a:bodyPr wrap="none" anchor="ctr"/>
          <a:lstStyle/>
          <a:p>
            <a:endParaRPr lang="ru-RU"/>
          </a:p>
        </p:txBody>
      </p:sp>
      <p:sp>
        <p:nvSpPr>
          <p:cNvPr id="3076" name="Text Box 4"/>
          <p:cNvSpPr txBox="1">
            <a:spLocks noChangeArrowheads="1"/>
          </p:cNvSpPr>
          <p:nvPr/>
        </p:nvSpPr>
        <p:spPr bwMode="auto">
          <a:xfrm>
            <a:off x="4319588" y="3986213"/>
            <a:ext cx="4679950" cy="2673350"/>
          </a:xfrm>
          <a:prstGeom prst="rect">
            <a:avLst/>
          </a:prstGeom>
          <a:noFill/>
          <a:ln w="9525" cap="flat">
            <a:noFill/>
            <a:round/>
            <a:headEnd/>
            <a:tailEnd/>
          </a:ln>
          <a:effectLst/>
        </p:spPr>
        <p:txBody>
          <a:bodyPr lIns="0" tIns="38808" rIns="0" bIns="0" anchor="ctr"/>
          <a:lstStyle/>
          <a:p>
            <a:pPr algn="ctr">
              <a:tabLst>
                <a:tab pos="723900" algn="l"/>
                <a:tab pos="1447800" algn="l"/>
                <a:tab pos="2171700" algn="l"/>
                <a:tab pos="2895600" algn="l"/>
                <a:tab pos="3619500" algn="l"/>
                <a:tab pos="4343400" algn="l"/>
              </a:tabLst>
            </a:pPr>
            <a:endParaRPr lang="en-US" sz="3600" dirty="0">
              <a:solidFill>
                <a:srgbClr val="FFFFFF"/>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body"/>
          </p:nvPr>
        </p:nvSpPr>
        <p:spPr>
          <a:xfrm>
            <a:off x="539750" y="360363"/>
            <a:ext cx="9070975" cy="4989512"/>
          </a:xfrm>
          <a:ln/>
        </p:spPr>
        <p:txBody>
          <a:bodyPr tIns="17640" anchor="t"/>
          <a:lstStyle/>
          <a:p>
            <a:pPr marL="431800" indent="-323850" algn="l">
              <a:spcAft>
                <a:spcPts val="1425"/>
              </a:spcAft>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a:t>Оценивая содержание и объем предлагаемого для изучения учащимся материала, следует сделать соотнесение времени, отведенного для изучения, со сложностью изучаемого содержания. Нельзя не отметить, что времени для глубокого и осмысленного рассмотрения всех вопросов такого важного раздела физики недостаточно. Поэтому, как показывает практика, зачастую знания формируются поверхностно. Учитель часто не имеет возможности уделить внимание решению задач, демонстрирующих взаимосвязь явлений, и выполнению системы лабораторных работ. </a:t>
            </a:r>
          </a:p>
          <a:p>
            <a:pPr marL="431800" indent="-323850" algn="l">
              <a:spcAft>
                <a:spcPts val="1425"/>
              </a:spcAft>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a:t>Выход может только один - увеличение количества часов на изучение вопросов, имеющих принципиальное значение в мировоззренческом аспекте.</a:t>
            </a:r>
          </a:p>
        </p:txBody>
      </p:sp>
      <p:pic>
        <p:nvPicPr>
          <p:cNvPr id="12290" name="Picture 2"/>
          <p:cNvPicPr>
            <a:picLocks noChangeAspect="1" noChangeArrowheads="1"/>
          </p:cNvPicPr>
          <p:nvPr/>
        </p:nvPicPr>
        <p:blipFill>
          <a:blip r:embed="rId3"/>
          <a:srcRect/>
          <a:stretch>
            <a:fillRect/>
          </a:stretch>
        </p:blipFill>
        <p:spPr bwMode="auto">
          <a:xfrm>
            <a:off x="3600450" y="3959225"/>
            <a:ext cx="5040313" cy="324008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720725" y="1260475"/>
            <a:ext cx="8820150" cy="2216150"/>
          </a:xfrm>
          <a:prstGeom prst="rect">
            <a:avLst/>
          </a:prstGeom>
          <a:noFill/>
          <a:ln w="9525" cap="flat">
            <a:noFill/>
            <a:round/>
            <a:headEnd/>
            <a:tailEnd/>
          </a:ln>
          <a:effectLst/>
        </p:spPr>
        <p:txBody>
          <a:bodyPr lIns="90000" tIns="67932"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600" b="1" i="1">
                <a:solidFill>
                  <a:srgbClr val="FFFFFF"/>
                </a:solidFill>
              </a:rPr>
              <a:t>«Недостаточно создать теплоту, чтобы вызвать появление движущей силы: нужно еще добыть холод; без него теплота стала бы бесполезной»</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de-DE">
              <a:solidFill>
                <a:srgbClr val="FFFFFF"/>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600">
                <a:solidFill>
                  <a:srgbClr val="FFFFFF"/>
                </a:solidFill>
              </a:rPr>
              <a:t>С. Карно</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68313" y="1797050"/>
            <a:ext cx="9070975" cy="1262063"/>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t>Спасибо за внимание!</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39750" y="357188"/>
            <a:ext cx="9070975" cy="1262062"/>
          </a:xfrm>
          <a:ln/>
        </p:spPr>
        <p:txBody>
          <a:bodyPr tIns="3175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i="1"/>
              <a:t>Значение и место темы «Молекулярная физика» в школьном курсе физики</a:t>
            </a:r>
          </a:p>
        </p:txBody>
      </p:sp>
      <p:sp>
        <p:nvSpPr>
          <p:cNvPr id="4098" name="Text Box 2"/>
          <p:cNvSpPr txBox="1">
            <a:spLocks noChangeArrowheads="1"/>
          </p:cNvSpPr>
          <p:nvPr/>
        </p:nvSpPr>
        <p:spPr bwMode="auto">
          <a:xfrm>
            <a:off x="539750" y="1676400"/>
            <a:ext cx="8820150" cy="2578100"/>
          </a:xfrm>
          <a:prstGeom prst="rect">
            <a:avLst/>
          </a:prstGeom>
          <a:noFill/>
          <a:ln w="9525" cap="flat">
            <a:noFill/>
            <a:round/>
            <a:headEnd/>
            <a:tailEnd/>
          </a:ln>
          <a:effectLst/>
        </p:spPr>
        <p:txBody>
          <a:bodyPr lIns="90000" tIns="64404"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200">
                <a:solidFill>
                  <a:srgbClr val="FFFFFF"/>
                </a:solidFill>
              </a:rPr>
              <a:t>Молекулярная физика - это раздел физики, изучающий физические свойства тел в различных агрегатных состояниях на основе рассмотрения их молекулярного строения.</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200">
                <a:solidFill>
                  <a:srgbClr val="FFFFFF"/>
                </a:solidFill>
              </a:rPr>
              <a:t>Знания учащихся по молекулярной физике систематически пополняются в процессе изучения всего курса физики. Раскрытие физической сущности атомно-молекулярных представлений о строении вещества способствует формированию научного мировоззрения учащихся.</a:t>
            </a:r>
          </a:p>
        </p:txBody>
      </p:sp>
      <p:pic>
        <p:nvPicPr>
          <p:cNvPr id="4099" name="Picture 3"/>
          <p:cNvPicPr>
            <a:picLocks noChangeAspect="1" noChangeArrowheads="1"/>
          </p:cNvPicPr>
          <p:nvPr/>
        </p:nvPicPr>
        <p:blipFill>
          <a:blip r:embed="rId3"/>
          <a:srcRect/>
          <a:stretch>
            <a:fillRect/>
          </a:stretch>
        </p:blipFill>
        <p:spPr bwMode="auto">
          <a:xfrm>
            <a:off x="4500563" y="4125913"/>
            <a:ext cx="4826000" cy="271462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body"/>
          </p:nvPr>
        </p:nvSpPr>
        <p:spPr>
          <a:xfrm>
            <a:off x="539750" y="411163"/>
            <a:ext cx="9070975" cy="4989512"/>
          </a:xfrm>
          <a:ln/>
        </p:spPr>
        <p:txBody>
          <a:bodyPr tIns="19404" anchor="t"/>
          <a:lstStyle/>
          <a:p>
            <a:pPr marL="431800" indent="-323850" algn="l">
              <a:spcAft>
                <a:spcPts val="1425"/>
              </a:spcAft>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a:t>Ознакомление учащихся с некоторыми понятиями осуществляется в курсе физики VII и VIII классов. На изучение курса физики в VII классе отводится 68 ч из расчета 2 ч в неделю. Из них на изучение темы «Первоначальные сведения о строении вещества» приходится только 6 ч. За отведенное программой время на изучение данной темы учащиеся знакомятся со строением вещества, движением молекул, скоростью их движения, взаимодействием, явлением диффузии и основными положениями молекулярно-кинетической теории</a:t>
            </a:r>
          </a:p>
          <a:p>
            <a:pPr marL="431800" indent="-323850" algn="l">
              <a:spcAft>
                <a:spcPts val="1425"/>
              </a:spcAft>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200"/>
          </a:p>
          <a:p>
            <a:pPr marL="431800" indent="-323850" algn="l">
              <a:spcAft>
                <a:spcPts val="1425"/>
              </a:spcAft>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200"/>
          </a:p>
          <a:p>
            <a:pPr marL="431800" indent="-323850" algn="l">
              <a:spcAft>
                <a:spcPts val="1425"/>
              </a:spcAft>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a:t>          </a:t>
            </a:r>
          </a:p>
          <a:p>
            <a:pPr marL="431800" indent="-323850" algn="l">
              <a:spcAft>
                <a:spcPts val="1425"/>
              </a:spcAft>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200"/>
          </a:p>
        </p:txBody>
      </p:sp>
      <p:pic>
        <p:nvPicPr>
          <p:cNvPr id="5122" name="Picture 2"/>
          <p:cNvPicPr>
            <a:picLocks noChangeAspect="1" noChangeArrowheads="1"/>
          </p:cNvPicPr>
          <p:nvPr/>
        </p:nvPicPr>
        <p:blipFill>
          <a:blip r:embed="rId3" cstate="print"/>
          <a:srcRect/>
          <a:stretch>
            <a:fillRect/>
          </a:stretch>
        </p:blipFill>
        <p:spPr bwMode="auto">
          <a:xfrm>
            <a:off x="5400675" y="3419475"/>
            <a:ext cx="3462338" cy="364013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36513" y="244475"/>
            <a:ext cx="9070975" cy="1262063"/>
          </a:xfrm>
          <a:prstGeom prst="rect">
            <a:avLst/>
          </a:prstGeom>
          <a:noFill/>
          <a:ln w="9525" cap="flat">
            <a:noFill/>
            <a:round/>
            <a:headEnd/>
            <a:tailEnd/>
          </a:ln>
          <a:effectLst/>
        </p:spPr>
        <p:txBody>
          <a:bodyPr wrap="none" anchor="ctr"/>
          <a:lstStyle/>
          <a:p>
            <a:endParaRPr lang="ru-RU"/>
          </a:p>
        </p:txBody>
      </p:sp>
      <p:sp>
        <p:nvSpPr>
          <p:cNvPr id="6146" name="Text Box 2"/>
          <p:cNvSpPr txBox="1">
            <a:spLocks noChangeArrowheads="1"/>
          </p:cNvSpPr>
          <p:nvPr/>
        </p:nvSpPr>
        <p:spPr bwMode="auto">
          <a:xfrm>
            <a:off x="36513" y="1711325"/>
            <a:ext cx="9070975" cy="4989513"/>
          </a:xfrm>
          <a:prstGeom prst="rect">
            <a:avLst/>
          </a:prstGeom>
          <a:noFill/>
          <a:ln w="9525" cap="flat">
            <a:noFill/>
            <a:round/>
            <a:headEnd/>
            <a:tailEnd/>
          </a:ln>
          <a:effectLst/>
        </p:spPr>
        <p:txBody>
          <a:bodyPr wrap="none" anchor="ctr"/>
          <a:lstStyle/>
          <a:p>
            <a:endParaRPr lang="ru-RU"/>
          </a:p>
        </p:txBody>
      </p:sp>
      <p:sp>
        <p:nvSpPr>
          <p:cNvPr id="6147" name="Text Box 3"/>
          <p:cNvSpPr txBox="1">
            <a:spLocks noChangeArrowheads="1"/>
          </p:cNvSpPr>
          <p:nvPr/>
        </p:nvSpPr>
        <p:spPr bwMode="auto">
          <a:xfrm>
            <a:off x="71438" y="236538"/>
            <a:ext cx="9070975" cy="1262062"/>
          </a:xfrm>
          <a:prstGeom prst="rect">
            <a:avLst/>
          </a:prstGeom>
          <a:noFill/>
          <a:ln w="9525" cap="flat">
            <a:noFill/>
            <a:round/>
            <a:headEnd/>
            <a:tailEnd/>
          </a:ln>
          <a:effectLst/>
        </p:spPr>
        <p:txBody>
          <a:bodyPr wrap="none" anchor="ctr"/>
          <a:lstStyle/>
          <a:p>
            <a:endParaRPr lang="ru-RU"/>
          </a:p>
        </p:txBody>
      </p:sp>
      <p:sp>
        <p:nvSpPr>
          <p:cNvPr id="6148" name="Text Box 4"/>
          <p:cNvSpPr txBox="1">
            <a:spLocks noChangeArrowheads="1"/>
          </p:cNvSpPr>
          <p:nvPr/>
        </p:nvSpPr>
        <p:spPr bwMode="auto">
          <a:xfrm>
            <a:off x="71438" y="1704975"/>
            <a:ext cx="9070975" cy="4989513"/>
          </a:xfrm>
          <a:prstGeom prst="rect">
            <a:avLst/>
          </a:prstGeom>
          <a:noFill/>
          <a:ln w="9525" cap="flat">
            <a:noFill/>
            <a:round/>
            <a:headEnd/>
            <a:tailEnd/>
          </a:ln>
          <a:effectLst/>
        </p:spPr>
        <p:txBody>
          <a:bodyPr wrap="none" anchor="ctr"/>
          <a:lstStyle/>
          <a:p>
            <a:endParaRPr lang="ru-RU"/>
          </a:p>
        </p:txBody>
      </p:sp>
      <p:sp>
        <p:nvSpPr>
          <p:cNvPr id="6149" name="Text Box 5"/>
          <p:cNvSpPr txBox="1">
            <a:spLocks noChangeArrowheads="1"/>
          </p:cNvSpPr>
          <p:nvPr/>
        </p:nvSpPr>
        <p:spPr bwMode="auto">
          <a:xfrm>
            <a:off x="195263" y="360363"/>
            <a:ext cx="9345612" cy="2654300"/>
          </a:xfrm>
          <a:prstGeom prst="rect">
            <a:avLst/>
          </a:prstGeom>
          <a:noFill/>
          <a:ln w="9525" cap="flat">
            <a:noFill/>
            <a:round/>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solidFill>
                  <a:srgbClr val="FFFFFF"/>
                </a:solidFill>
              </a:rPr>
              <a:t>Полученные учащимися в курсе физики VII класса первоначальные знания о строении вещества способствуют пониманию ими атомно- молекулярного строения вещества и последующего изучения тепловых явлений в VIII классе. На изучение темы «Тепловые явления» в физике VIII класса отводится по программе 19 ч.</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de-DE">
              <a:solidFill>
                <a:srgbClr val="FFFFFF"/>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solidFill>
                  <a:srgbClr val="FFFFFF"/>
                </a:solidFill>
              </a:rPr>
              <a:t>Учащиеся изучают такие понятия и явления как внутренняя энергия и способы ее изменения, количество теплоты и удельная теплоемкость вещества, кипение и удельная теплота парообразования, изменение агрегатных состояний вещества, тепловые явления и процессы, устройство и принцип действия тепловых машин (двигатель внутреннего сгорания, паровая турбина).</a:t>
            </a:r>
          </a:p>
        </p:txBody>
      </p:sp>
      <p:pic>
        <p:nvPicPr>
          <p:cNvPr id="6150" name="Picture 6"/>
          <p:cNvPicPr>
            <a:picLocks noChangeAspect="1" noChangeArrowheads="1"/>
          </p:cNvPicPr>
          <p:nvPr/>
        </p:nvPicPr>
        <p:blipFill>
          <a:blip r:embed="rId3" cstate="print"/>
          <a:srcRect/>
          <a:stretch>
            <a:fillRect/>
          </a:stretch>
        </p:blipFill>
        <p:spPr bwMode="auto">
          <a:xfrm>
            <a:off x="1079500" y="3240088"/>
            <a:ext cx="4859338" cy="2519362"/>
          </a:xfrm>
          <a:prstGeom prst="rect">
            <a:avLst/>
          </a:prstGeom>
          <a:noFill/>
          <a:ln w="9525" cap="rnd">
            <a:noFill/>
            <a:miter lim="800000"/>
            <a:headEnd/>
            <a:tailEnd/>
          </a:ln>
          <a:effectLst/>
        </p:spPr>
      </p:pic>
      <p:sp>
        <p:nvSpPr>
          <p:cNvPr id="6151" name="Text Box 7"/>
          <p:cNvSpPr txBox="1">
            <a:spLocks noChangeArrowheads="1"/>
          </p:cNvSpPr>
          <p:nvPr/>
        </p:nvSpPr>
        <p:spPr bwMode="auto">
          <a:xfrm>
            <a:off x="360363" y="6056313"/>
            <a:ext cx="9331325" cy="603250"/>
          </a:xfrm>
          <a:prstGeom prst="rect">
            <a:avLst/>
          </a:prstGeom>
          <a:noFill/>
          <a:ln w="9525" cap="flat">
            <a:noFill/>
            <a:round/>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solidFill>
                  <a:srgbClr val="FFFFFF"/>
                </a:solidFill>
              </a:rPr>
              <a:t>Это - совокупность представлений и знаний по молекулярной физике, которую учащиеся получают на первой ступени обучения физике.</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68313" y="717550"/>
            <a:ext cx="9070975" cy="1262063"/>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a:t>Далее знания учащихся по молекулярной физике углубляются и расширяются при ее изучении в X классе. На изучение молекулярной физики в X классе отводится 40 ч, которые распределяются следующим образом:</a:t>
            </a:r>
          </a:p>
        </p:txBody>
      </p:sp>
      <p:sp>
        <p:nvSpPr>
          <p:cNvPr id="7170" name="Text Box 2"/>
          <p:cNvSpPr txBox="1">
            <a:spLocks noChangeArrowheads="1"/>
          </p:cNvSpPr>
          <p:nvPr/>
        </p:nvSpPr>
        <p:spPr bwMode="auto">
          <a:xfrm>
            <a:off x="900113" y="2339975"/>
            <a:ext cx="8459787" cy="1079500"/>
          </a:xfrm>
          <a:prstGeom prst="rect">
            <a:avLst/>
          </a:prstGeom>
          <a:noFill/>
          <a:ln w="9525" cap="flat">
            <a:noFill/>
            <a:round/>
            <a:headEnd/>
            <a:tailEnd/>
          </a:ln>
          <a:effectLst/>
        </p:spPr>
        <p:txBody>
          <a:bodyPr lIns="90000" tIns="66168"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sz="2400">
                <a:solidFill>
                  <a:srgbClr val="FFFFFF"/>
                </a:solidFill>
              </a:rPr>
              <a:t>1. Основы молекулярно-кинетической теории - 30 ч.</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sz="2400">
                <a:solidFill>
                  <a:srgbClr val="FFFFFF"/>
                </a:solidFill>
              </a:rPr>
              <a:t>2. Основы термодинамики -10 ч.</a:t>
            </a:r>
          </a:p>
        </p:txBody>
      </p:sp>
      <p:pic>
        <p:nvPicPr>
          <p:cNvPr id="7171" name="Picture 3"/>
          <p:cNvPicPr>
            <a:picLocks noChangeAspect="1" noChangeArrowheads="1"/>
          </p:cNvPicPr>
          <p:nvPr/>
        </p:nvPicPr>
        <p:blipFill>
          <a:blip r:embed="rId3"/>
          <a:srcRect/>
          <a:stretch>
            <a:fillRect/>
          </a:stretch>
        </p:blipFill>
        <p:spPr bwMode="auto">
          <a:xfrm>
            <a:off x="1260475" y="3240088"/>
            <a:ext cx="2879725" cy="3600450"/>
          </a:xfrm>
          <a:prstGeom prst="rect">
            <a:avLst/>
          </a:prstGeom>
          <a:noFill/>
          <a:ln w="9525" cap="flat">
            <a:noFill/>
            <a:round/>
            <a:headEnd/>
            <a:tailEnd/>
          </a:ln>
          <a:effectLst/>
        </p:spPr>
      </p:pic>
      <p:pic>
        <p:nvPicPr>
          <p:cNvPr id="7172" name="Picture 4"/>
          <p:cNvPicPr>
            <a:picLocks noChangeAspect="1" noChangeArrowheads="1"/>
          </p:cNvPicPr>
          <p:nvPr/>
        </p:nvPicPr>
        <p:blipFill>
          <a:blip r:embed="rId4"/>
          <a:srcRect/>
          <a:stretch>
            <a:fillRect/>
          </a:stretch>
        </p:blipFill>
        <p:spPr bwMode="auto">
          <a:xfrm>
            <a:off x="5400675" y="3240088"/>
            <a:ext cx="2879725" cy="360045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179388" y="720725"/>
            <a:ext cx="9720262" cy="5473700"/>
          </a:xfrm>
          <a:prstGeom prst="rect">
            <a:avLst/>
          </a:prstGeom>
          <a:noFill/>
          <a:ln w="9525" cap="flat">
            <a:noFill/>
            <a:round/>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de-DE">
                <a:solidFill>
                  <a:srgbClr val="FFFFFF"/>
                </a:solidFill>
              </a:rPr>
              <a:t>В теме «Молекулярная физика» учащимся предлагается для изучения качественно новый объект, представляющий собой систему, состоящую из большого числа частиц (молекул и атомов), а также новую форму движения (тепловое движение) и, соответственно, новый вид энергии (внутренняя энергия).</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de-DE">
              <a:solidFill>
                <a:srgbClr val="FFFFFF"/>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de-DE">
                <a:solidFill>
                  <a:srgbClr val="FFFFFF"/>
                </a:solidFill>
              </a:rPr>
              <a:t>Учащиеся X класса впервые знакомятся со статистическими закономерностями, которые используются для описания поведения большого числа частиц. Формирование статистических представлений позволяет понять смысл необратимости тепловых процессов. Учителю следует обратить внимание учащихся на необратимость тепловых процессов, являющуюся отличительным свойством, которое позволяет рассматривать на качественно новом уровне тепловое равновесие, температуру, агрегатные состояния вещества, необходимость введения понятий «реальный газ», «идеальный газ», понять принцип работы тепловой машины.</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de-DE">
              <a:solidFill>
                <a:srgbClr val="FFFFFF"/>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de-DE">
                <a:solidFill>
                  <a:srgbClr val="FFFFFF"/>
                </a:solidFill>
              </a:rPr>
              <a:t>Существуют два подхода в описании тепловых явлений и процессов: термодинамический и статистический. Термодинамический подход основан на понятии энергии, а статистический - на молекулярно-кинетических представлениях о строении вещества. Оба подхода равнозначны с позиции их применения. У каждого из них есть свой предмет исследования. Статистический подход используется при изучении основ молекулярнокинетической теории, а термодинамический, основанный на понятии энергии, - в разрешении проблемы превращения энергии в полезную работу.</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360363" y="509588"/>
            <a:ext cx="9617075" cy="2909887"/>
          </a:xfrm>
          <a:prstGeom prst="rect">
            <a:avLst/>
          </a:prstGeom>
          <a:noFill/>
          <a:ln w="9525" cap="flat">
            <a:noFill/>
            <a:round/>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de-DE">
                <a:solidFill>
                  <a:srgbClr val="FFFFFF"/>
                </a:solidFill>
              </a:rPr>
              <a:t>Одной из задач учителя является рассмотрение в единстве того и другого подходов в описании физических явлений и процессов. При использовании статистического или термодинамического подходов следует четко разграничивать знания, полученные эмпирически, и знания, полученные в результате модельного представления внутреннего строения вещества.</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de-DE">
              <a:solidFill>
                <a:srgbClr val="FFFFFF"/>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de-DE">
                <a:solidFill>
                  <a:srgbClr val="FFFFFF"/>
                </a:solidFill>
              </a:rPr>
              <a:t>Важно сформировать у учащихся представление о том, что эти подходы описывают с разных сторон состояние одного и того же объекта, дополняя и уточняя знание о нем. Рассматривая такие понятия, как температура, давление, внутренняя энергия, количество теплоты целесообразно раскрывать их физическую сущность с точки зрения различных подходов.</a:t>
            </a:r>
          </a:p>
        </p:txBody>
      </p:sp>
      <p:pic>
        <p:nvPicPr>
          <p:cNvPr id="9218" name="Picture 2"/>
          <p:cNvPicPr>
            <a:picLocks noChangeAspect="1" noChangeArrowheads="1"/>
          </p:cNvPicPr>
          <p:nvPr/>
        </p:nvPicPr>
        <p:blipFill>
          <a:blip r:embed="rId3"/>
          <a:srcRect/>
          <a:stretch>
            <a:fillRect/>
          </a:stretch>
        </p:blipFill>
        <p:spPr bwMode="auto">
          <a:xfrm>
            <a:off x="360363" y="3959225"/>
            <a:ext cx="4679950" cy="2879725"/>
          </a:xfrm>
          <a:prstGeom prst="rect">
            <a:avLst/>
          </a:prstGeom>
          <a:noFill/>
          <a:ln w="9525" cap="flat">
            <a:noFill/>
            <a:round/>
            <a:headEnd/>
            <a:tailEnd/>
          </a:ln>
          <a:effectLst/>
        </p:spPr>
      </p:pic>
      <p:pic>
        <p:nvPicPr>
          <p:cNvPr id="9219" name="Picture 3"/>
          <p:cNvPicPr>
            <a:picLocks noChangeAspect="1" noChangeArrowheads="1"/>
          </p:cNvPicPr>
          <p:nvPr/>
        </p:nvPicPr>
        <p:blipFill>
          <a:blip r:embed="rId4"/>
          <a:srcRect/>
          <a:stretch>
            <a:fillRect/>
          </a:stretch>
        </p:blipFill>
        <p:spPr bwMode="auto">
          <a:xfrm>
            <a:off x="5400675" y="3959225"/>
            <a:ext cx="4319588" cy="270033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187325" y="360363"/>
            <a:ext cx="9713913" cy="4191000"/>
          </a:xfrm>
          <a:prstGeom prst="rect">
            <a:avLst/>
          </a:prstGeom>
          <a:noFill/>
          <a:ln w="9525" cap="flat">
            <a:noFill/>
            <a:round/>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de-DE">
                <a:solidFill>
                  <a:srgbClr val="FFFFFF"/>
                </a:solidFill>
              </a:rPr>
              <a:t>Необходимо заметить, что изучение молекулярной физики способствует дальнейшему формированию абстрактного мышления у учащихся, так как, при рассмотрении строения вещества, молекулы и атомы становятся представляемыми только через оказываемое ими действие. И чтобы представить, как они движутся и взаимодействуют внутри вещества, нужно обладать хорошо развитым пространственно-образным мышлением.</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de-DE">
              <a:solidFill>
                <a:srgbClr val="FFFFFF"/>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de-DE">
                <a:solidFill>
                  <a:srgbClr val="FFFFFF"/>
                </a:solidFill>
              </a:rPr>
              <a:t>При изучении молекулярной физики используется дедуктивный метод, т.е. вначале выводится основное уравнение молекулярно-кинетической теории, затем уравнение идеального газа. Изопроцессы в газах рассматриваются как следствия уравнения состояния газа. Далее при изучении первого закона термодинамики анализируется его применение к изопроцессам.</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de-DE">
              <a:solidFill>
                <a:srgbClr val="FFFFFF"/>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de-DE">
                <a:solidFill>
                  <a:srgbClr val="FFFFFF"/>
                </a:solidFill>
              </a:rPr>
              <a:t>Любое изучение теории будет полезным, если оно успешно применяется на практике. Для реализации полученных знаний в школьном курсе физики предполагается решение значительного количества задач и выполнение лабораторных работ.</a:t>
            </a:r>
          </a:p>
        </p:txBody>
      </p:sp>
      <p:pic>
        <p:nvPicPr>
          <p:cNvPr id="10242" name="Picture 2"/>
          <p:cNvPicPr>
            <a:picLocks noChangeAspect="1" noChangeArrowheads="1"/>
          </p:cNvPicPr>
          <p:nvPr/>
        </p:nvPicPr>
        <p:blipFill>
          <a:blip r:embed="rId3"/>
          <a:srcRect/>
          <a:stretch>
            <a:fillRect/>
          </a:stretch>
        </p:blipFill>
        <p:spPr bwMode="auto">
          <a:xfrm>
            <a:off x="2520950" y="4679950"/>
            <a:ext cx="4138613" cy="265430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srcRect/>
          <a:stretch>
            <a:fillRect/>
          </a:stretch>
        </p:blipFill>
        <p:spPr bwMode="auto">
          <a:xfrm>
            <a:off x="5940425" y="2519363"/>
            <a:ext cx="3240088" cy="2879725"/>
          </a:xfrm>
          <a:prstGeom prst="rect">
            <a:avLst/>
          </a:prstGeom>
          <a:noFill/>
          <a:ln w="9525" cap="flat">
            <a:noFill/>
            <a:round/>
            <a:headEnd/>
            <a:tailEnd/>
          </a:ln>
          <a:effectLst/>
        </p:spPr>
      </p:pic>
      <p:pic>
        <p:nvPicPr>
          <p:cNvPr id="11266" name="Picture 2"/>
          <p:cNvPicPr>
            <a:picLocks noChangeAspect="1" noChangeArrowheads="1"/>
          </p:cNvPicPr>
          <p:nvPr/>
        </p:nvPicPr>
        <p:blipFill>
          <a:blip r:embed="rId4"/>
          <a:srcRect/>
          <a:stretch>
            <a:fillRect/>
          </a:stretch>
        </p:blipFill>
        <p:spPr bwMode="auto">
          <a:xfrm>
            <a:off x="720725" y="360363"/>
            <a:ext cx="4500563" cy="3060700"/>
          </a:xfrm>
          <a:prstGeom prst="rect">
            <a:avLst/>
          </a:prstGeom>
          <a:noFill/>
          <a:ln w="9525" cap="flat">
            <a:noFill/>
            <a:round/>
            <a:headEnd/>
            <a:tailEnd/>
          </a:ln>
          <a:effectLst/>
        </p:spPr>
      </p:pic>
      <p:pic>
        <p:nvPicPr>
          <p:cNvPr id="11267" name="Picture 3"/>
          <p:cNvPicPr>
            <a:picLocks noChangeAspect="1" noChangeArrowheads="1"/>
          </p:cNvPicPr>
          <p:nvPr/>
        </p:nvPicPr>
        <p:blipFill>
          <a:blip r:embed="rId5"/>
          <a:srcRect/>
          <a:stretch>
            <a:fillRect/>
          </a:stretch>
        </p:blipFill>
        <p:spPr bwMode="auto">
          <a:xfrm>
            <a:off x="360363" y="3959225"/>
            <a:ext cx="5219700" cy="328453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методика изучения МКТ">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Arial Unicode MS"/>
      </a:majorFont>
      <a:minorFont>
        <a:latin typeface="Arial"/>
        <a:ea typeface=""/>
        <a:cs typeface="Arial Unicode M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методика изучения МКТ</Template>
  <TotalTime>0</TotalTime>
  <Words>872</Words>
  <PresentationFormat>Произвольный</PresentationFormat>
  <Paragraphs>46</Paragraphs>
  <Slides>12</Slides>
  <Notes>12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Times New Roman</vt:lpstr>
      <vt:lpstr>Arial</vt:lpstr>
      <vt:lpstr>Arial Unicode MS</vt:lpstr>
      <vt:lpstr>Wingdings</vt:lpstr>
      <vt:lpstr>методика изучения МКТ</vt:lpstr>
      <vt:lpstr>МЕТОДИКА ИЗУЧЕНИЯ МОЛЕКУЛЯРНОЙ ФИЗИКИ В ШКОЛЬНОМ КУРСЕ</vt:lpstr>
      <vt:lpstr>Значение и место темы «Молекулярная физика» в школьном курсе физики</vt:lpstr>
      <vt:lpstr>Слайд 3</vt:lpstr>
      <vt:lpstr>Слайд 4</vt:lpstr>
      <vt:lpstr>Далее знания учащихся по молекулярной физике углубляются и расширяются при ее изучении в X классе. На изучение молекулярной физики в X классе отводится 40 ч, которые распределяются следующим образом:</vt:lpstr>
      <vt:lpstr>Слайд 6</vt:lpstr>
      <vt:lpstr>Слайд 7</vt:lpstr>
      <vt:lpstr>Слайд 8</vt:lpstr>
      <vt:lpstr>Слайд 9</vt:lpstr>
      <vt:lpstr>Слайд 10</vt:lpstr>
      <vt:lpstr>Слайд 11</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МЕТОДИКА ИЗУЧЕНИЯ МОЛЕКУЛЯРНОЙ ФИЗИКИ В ШКОЛЬНОМ КУРСЕ</dc:title>
  <dc:creator>USER</dc:creator>
  <cp:lastModifiedBy>USER</cp:lastModifiedBy>
  <cp:revision>1</cp:revision>
  <cp:lastPrinted>1601-01-01T00:00:00Z</cp:lastPrinted>
  <dcterms:created xsi:type="dcterms:W3CDTF">2018-12-17T09:16:42Z</dcterms:created>
  <dcterms:modified xsi:type="dcterms:W3CDTF">2018-12-17T09:17:33Z</dcterms:modified>
</cp:coreProperties>
</file>